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FD14-747A-4486-AC18-129999F68712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775E-C7A2-43D0-A0E6-D95AB15F09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cadémie_de_Platon_-_Mosaique_romaine_-_Naples_MANN_12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928" y="0"/>
            <a:ext cx="6344144" cy="68833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4286256"/>
            <a:ext cx="7772400" cy="2255843"/>
          </a:xfrm>
          <a:solidFill>
            <a:srgbClr val="DDD9C3">
              <a:alpha val="63922"/>
            </a:srgbClr>
          </a:solidFill>
        </p:spPr>
        <p:txBody>
          <a:bodyPr/>
          <a:lstStyle/>
          <a:p>
            <a:r>
              <a:rPr lang="fr-FR" b="1" dirty="0" smtClean="0"/>
              <a:t>L’option </a:t>
            </a:r>
            <a:r>
              <a:rPr lang="fr-FR" b="1" dirty="0" smtClean="0"/>
              <a:t>FCA : </a:t>
            </a:r>
            <a:r>
              <a:rPr lang="fr-FR" b="1" dirty="0" smtClean="0"/>
              <a:t>Français et culture de l’Antiquité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4000" b="1" dirty="0" smtClean="0"/>
              <a:t>Programme de la FCA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00174"/>
            <a:ext cx="8258204" cy="2286016"/>
          </a:xfrm>
        </p:spPr>
        <p:txBody>
          <a:bodyPr/>
          <a:lstStyle/>
          <a:p>
            <a:r>
              <a:rPr lang="fr-MA" dirty="0" smtClean="0"/>
              <a:t>Naissance et renaissance du monde</a:t>
            </a:r>
          </a:p>
          <a:p>
            <a:r>
              <a:rPr lang="fr-MA" dirty="0" smtClean="0"/>
              <a:t>Guerre et paix entre dieux et mortels</a:t>
            </a:r>
          </a:p>
          <a:p>
            <a:r>
              <a:rPr lang="fr-MA" dirty="0" smtClean="0"/>
              <a:t>La mythologie gréco-latine dans l’art de la Renaissance à nos jours</a:t>
            </a:r>
          </a:p>
          <a:p>
            <a:endParaRPr lang="fr-FR" dirty="0"/>
          </a:p>
        </p:txBody>
      </p:sp>
      <p:pic>
        <p:nvPicPr>
          <p:cNvPr id="4" name="Image 3" descr="Bardo_Mosaic_Ulysses.jpg"/>
          <p:cNvPicPr>
            <a:picLocks noChangeAspect="1"/>
          </p:cNvPicPr>
          <p:nvPr/>
        </p:nvPicPr>
        <p:blipFill>
          <a:blip r:embed="rId2"/>
          <a:srcRect t="15459" b="1546"/>
          <a:stretch>
            <a:fillRect/>
          </a:stretch>
        </p:blipFill>
        <p:spPr>
          <a:xfrm>
            <a:off x="0" y="4041500"/>
            <a:ext cx="9144000" cy="301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Qu’est-ce que l’option FCA (Français et culture de l’Antiquité)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5775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Une </a:t>
            </a:r>
            <a:r>
              <a:rPr lang="fr-FR" b="1" dirty="0" smtClean="0"/>
              <a:t>option facultative</a:t>
            </a:r>
            <a:r>
              <a:rPr lang="fr-FR" b="1" dirty="0"/>
              <a:t> </a:t>
            </a:r>
            <a:endParaRPr lang="fr-FR" b="1" dirty="0" smtClean="0"/>
          </a:p>
          <a:p>
            <a:pPr algn="just"/>
            <a:r>
              <a:rPr lang="fr-FR" dirty="0" smtClean="0"/>
              <a:t>Pour tous les élèves qui entrent en sixième au collège Georges Pompidou </a:t>
            </a:r>
          </a:p>
          <a:p>
            <a:pPr algn="just"/>
            <a:r>
              <a:rPr lang="fr-FR" b="1" dirty="0" smtClean="0"/>
              <a:t>2h hebdomadaires</a:t>
            </a:r>
          </a:p>
          <a:p>
            <a:pPr algn="just"/>
            <a:r>
              <a:rPr lang="fr-MA" dirty="0" smtClean="0"/>
              <a:t>Uniquement en sixième</a:t>
            </a:r>
            <a:endParaRPr lang="fr-FR" dirty="0" smtClean="0"/>
          </a:p>
          <a:p>
            <a:r>
              <a:rPr lang="fr-MA" dirty="0" smtClean="0"/>
              <a:t>N’engage pas à faire obligatoirement du latin en </a:t>
            </a:r>
            <a:r>
              <a:rPr lang="fr-MA" dirty="0" smtClean="0"/>
              <a:t>cinquième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Quels sont les objectifs de la FCA ?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350046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dirty="0" smtClean="0"/>
              <a:t>Cette option se propose d’apporter aux élèves des clefs pour :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 smtClean="0"/>
              <a:t>• Consolider la maîtrise de la langue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 smtClean="0"/>
              <a:t>• Apporter une culture littéraire et artistique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</p:txBody>
      </p:sp>
      <p:pic>
        <p:nvPicPr>
          <p:cNvPr id="4" name="Image 3" descr="Perdrix_picorant_une_grappe_de_raisin_dernier_quart_du_IIe_siècle_détail_de_la_Mosaïque_des_cratères_et_oiseaux_Vienne..jpg"/>
          <p:cNvPicPr>
            <a:picLocks noChangeAspect="1"/>
          </p:cNvPicPr>
          <p:nvPr/>
        </p:nvPicPr>
        <p:blipFill>
          <a:blip r:embed="rId2"/>
          <a:srcRect t="20043" b="37223"/>
          <a:stretch>
            <a:fillRect/>
          </a:stretch>
        </p:blipFill>
        <p:spPr>
          <a:xfrm>
            <a:off x="0" y="4537340"/>
            <a:ext cx="9144000" cy="232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Consolider la maîtrise de la langue par le lexique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2686056"/>
          </a:xfrm>
        </p:spPr>
        <p:txBody>
          <a:bodyPr/>
          <a:lstStyle/>
          <a:p>
            <a:pPr algn="just"/>
            <a:r>
              <a:rPr lang="fr-FR" dirty="0" smtClean="0"/>
              <a:t>Eclairer le lexique français </a:t>
            </a:r>
            <a:r>
              <a:rPr lang="fr-FR" smtClean="0"/>
              <a:t>et </a:t>
            </a:r>
            <a:r>
              <a:rPr lang="fr-FR" smtClean="0"/>
              <a:t>européen  </a:t>
            </a:r>
            <a:r>
              <a:rPr lang="fr-FR" dirty="0" smtClean="0"/>
              <a:t>par l’étude de ses racines grecques ou latines. </a:t>
            </a:r>
            <a:endParaRPr lang="fr-FR" dirty="0"/>
          </a:p>
          <a:p>
            <a:pPr algn="just"/>
            <a:r>
              <a:rPr lang="fr-FR" dirty="0" smtClean="0"/>
              <a:t>La compréhension des préfixes permet de donner à l’élève une plus grande autonomie dans l’approche du lexique.</a:t>
            </a: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Sousse_mosaic_Nile_landscape.JPG"/>
          <p:cNvPicPr>
            <a:picLocks noChangeAspect="1"/>
          </p:cNvPicPr>
          <p:nvPr/>
        </p:nvPicPr>
        <p:blipFill>
          <a:blip r:embed="rId2"/>
          <a:srcRect t="11742" b="49904"/>
          <a:stretch>
            <a:fillRect/>
          </a:stretch>
        </p:blipFill>
        <p:spPr>
          <a:xfrm>
            <a:off x="0" y="4600490"/>
            <a:ext cx="9144000" cy="225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785794"/>
            <a:ext cx="7715304" cy="5143536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fr-FR" sz="3600" b="1" i="1" dirty="0" smtClean="0">
                <a:solidFill>
                  <a:schemeClr val="tx2">
                    <a:lumMod val="75000"/>
                  </a:schemeClr>
                </a:solidFill>
              </a:rPr>
              <a:t>Hypo</a:t>
            </a:r>
            <a:r>
              <a:rPr lang="fr-FR" sz="3600" b="1" i="1" dirty="0" smtClean="0"/>
              <a:t>thermie</a:t>
            </a:r>
            <a:r>
              <a:rPr lang="fr-FR" sz="3600" i="1" dirty="0" smtClean="0"/>
              <a:t> </a:t>
            </a:r>
            <a:r>
              <a:rPr lang="fr-FR" sz="3600" dirty="0" smtClean="0"/>
              <a:t>: température corporelle en-dessous de la normale.</a:t>
            </a:r>
          </a:p>
          <a:p>
            <a:pPr algn="just">
              <a:buNone/>
            </a:pPr>
            <a:r>
              <a:rPr lang="fr-FR" sz="3600" b="1" i="1" dirty="0" smtClean="0">
                <a:solidFill>
                  <a:srgbClr val="FF0000"/>
                </a:solidFill>
              </a:rPr>
              <a:t>Hyper</a:t>
            </a:r>
            <a:r>
              <a:rPr lang="fr-FR" sz="3600" b="1" i="1" dirty="0" smtClean="0"/>
              <a:t>thermie </a:t>
            </a:r>
            <a:r>
              <a:rPr lang="fr-FR" sz="3600" dirty="0" smtClean="0"/>
              <a:t>: température corporelle au-dessus de la normale.</a:t>
            </a:r>
          </a:p>
          <a:p>
            <a:pPr algn="just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928670"/>
            <a:ext cx="7929618" cy="4786346"/>
          </a:xfrm>
        </p:spPr>
        <p:txBody>
          <a:bodyPr>
            <a:normAutofit/>
          </a:bodyPr>
          <a:lstStyle/>
          <a:p>
            <a:r>
              <a:rPr lang="fr-FR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Verbum</a:t>
            </a:r>
            <a:r>
              <a:rPr lang="fr-FR" sz="3600" i="1" dirty="0" smtClean="0"/>
              <a:t> </a:t>
            </a:r>
            <a:r>
              <a:rPr lang="fr-FR" sz="3600" dirty="0" smtClean="0"/>
              <a:t>en latin</a:t>
            </a:r>
          </a:p>
          <a:p>
            <a:pPr>
              <a:buNone/>
            </a:pPr>
            <a:r>
              <a:rPr lang="fr-FR" sz="3600" dirty="0"/>
              <a:t>	</a:t>
            </a:r>
            <a:r>
              <a:rPr lang="fr-FR" sz="3600" dirty="0" smtClean="0"/>
              <a:t>	→</a:t>
            </a:r>
            <a:r>
              <a:rPr lang="fr-FR" sz="3600" b="1" i="1" dirty="0" err="1" smtClean="0">
                <a:solidFill>
                  <a:schemeClr val="tx2">
                    <a:lumMod val="75000"/>
                  </a:schemeClr>
                </a:solidFill>
              </a:rPr>
              <a:t>word</a:t>
            </a:r>
            <a:r>
              <a:rPr lang="fr-FR" sz="3600" dirty="0" smtClean="0"/>
              <a:t> en anglais</a:t>
            </a:r>
          </a:p>
          <a:p>
            <a:pPr>
              <a:buNone/>
            </a:pPr>
            <a:r>
              <a:rPr lang="fr-FR" sz="3600" dirty="0"/>
              <a:t>	</a:t>
            </a:r>
            <a:r>
              <a:rPr lang="fr-FR" sz="3600" dirty="0" smtClean="0"/>
              <a:t>	→ </a:t>
            </a:r>
            <a:r>
              <a:rPr lang="fr-FR" sz="3600" b="1" i="1" dirty="0" err="1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fr-FR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ort</a:t>
            </a:r>
            <a:r>
              <a:rPr lang="fr-FR" sz="3600" i="1" dirty="0" smtClean="0"/>
              <a:t> </a:t>
            </a:r>
            <a:r>
              <a:rPr lang="fr-FR" sz="3600" dirty="0" smtClean="0"/>
              <a:t>en allemand</a:t>
            </a:r>
          </a:p>
          <a:p>
            <a:pPr>
              <a:buNone/>
            </a:pPr>
            <a:endParaRPr lang="fr-FR" sz="3600" dirty="0" smtClean="0"/>
          </a:p>
          <a:p>
            <a:r>
              <a:rPr lang="fr-FR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Computare</a:t>
            </a:r>
            <a:r>
              <a:rPr lang="fr-FR" sz="3600" dirty="0" smtClean="0"/>
              <a:t> en latin</a:t>
            </a:r>
          </a:p>
          <a:p>
            <a:pPr>
              <a:buNone/>
            </a:pPr>
            <a:r>
              <a:rPr lang="fr-FR" sz="3600" dirty="0"/>
              <a:t>	</a:t>
            </a:r>
            <a:r>
              <a:rPr lang="fr-FR" sz="3600" dirty="0" smtClean="0"/>
              <a:t>	→ </a:t>
            </a:r>
            <a:r>
              <a:rPr lang="fr-FR" sz="3600" b="1" i="1" dirty="0" smtClean="0">
                <a:solidFill>
                  <a:schemeClr val="tx2">
                    <a:lumMod val="75000"/>
                  </a:schemeClr>
                </a:solidFill>
              </a:rPr>
              <a:t>computer</a:t>
            </a:r>
            <a:r>
              <a:rPr lang="fr-FR" sz="3600" dirty="0" smtClean="0"/>
              <a:t> en anglais (l’ordinateur)</a:t>
            </a:r>
          </a:p>
          <a:p>
            <a:pPr>
              <a:buNone/>
            </a:pPr>
            <a:r>
              <a:rPr lang="fr-FR" sz="3600" dirty="0"/>
              <a:t>	</a:t>
            </a:r>
            <a:r>
              <a:rPr lang="fr-FR" sz="3600" dirty="0" smtClean="0"/>
              <a:t>	→ </a:t>
            </a:r>
            <a:r>
              <a:rPr lang="fr-FR" sz="3600" b="1" dirty="0" smtClean="0"/>
              <a:t>compter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Consolider la maîtrise de la grammaire française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071678"/>
            <a:ext cx="8572560" cy="3829088"/>
          </a:xfrm>
        </p:spPr>
        <p:txBody>
          <a:bodyPr/>
          <a:lstStyle/>
          <a:p>
            <a:pPr algn="just"/>
            <a:r>
              <a:rPr lang="fr-FR" dirty="0" smtClean="0"/>
              <a:t>L’observation de la grammaire latine permet de remédier à des confusions orthographiques persistantes.</a:t>
            </a:r>
          </a:p>
          <a:p>
            <a:pPr algn="just"/>
            <a:r>
              <a:rPr lang="fr-FR" dirty="0" smtClean="0"/>
              <a:t>Le latin fait toujours entendre ses terminaisons : </a:t>
            </a:r>
          </a:p>
          <a:p>
            <a:pPr algn="just">
              <a:buNone/>
            </a:pPr>
            <a:r>
              <a:rPr lang="fr-FR" dirty="0" smtClean="0"/>
              <a:t> 		</a:t>
            </a:r>
            <a:r>
              <a:rPr lang="fr-FR" i="1" dirty="0" smtClean="0"/>
              <a:t>Amant </a:t>
            </a:r>
            <a:r>
              <a:rPr lang="fr-FR" dirty="0" smtClean="0"/>
              <a:t>→ Ils aiment </a:t>
            </a:r>
          </a:p>
          <a:p>
            <a:pPr algn="just">
              <a:buNone/>
            </a:pPr>
            <a:r>
              <a:rPr lang="fr-FR" dirty="0"/>
              <a:t> </a:t>
            </a:r>
            <a:r>
              <a:rPr lang="fr-FR" dirty="0" smtClean="0"/>
              <a:t>		</a:t>
            </a:r>
            <a:r>
              <a:rPr lang="fr-FR" i="1" dirty="0" smtClean="0"/>
              <a:t>Amas </a:t>
            </a:r>
            <a:r>
              <a:rPr lang="fr-FR" dirty="0" smtClean="0"/>
              <a:t>→ Tu aimes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MA" b="1" dirty="0" smtClean="0"/>
              <a:t>Apporter aux élèves une culture littéraire et artistique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571768"/>
          </a:xfrm>
        </p:spPr>
        <p:txBody>
          <a:bodyPr>
            <a:normAutofit lnSpcReduction="10000"/>
          </a:bodyPr>
          <a:lstStyle/>
          <a:p>
            <a:pPr algn="just"/>
            <a:r>
              <a:rPr lang="fr-MA" dirty="0" smtClean="0"/>
              <a:t>Des supports variés (textes antiques traduits en français, peintures, opéras ou ballets, cinéma)</a:t>
            </a:r>
          </a:p>
          <a:p>
            <a:pPr algn="just"/>
            <a:r>
              <a:rPr lang="fr-MA" dirty="0" smtClean="0"/>
              <a:t> Donner des clefs de compréhension des grands textes européens</a:t>
            </a:r>
          </a:p>
          <a:p>
            <a:pPr algn="just"/>
            <a:endParaRPr lang="fr-MA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1024px-John_William_Waterhouse_-_Echo_and_Narcissus_-_Google_Art_Project.jpg"/>
          <p:cNvPicPr>
            <a:picLocks noChangeAspect="1"/>
          </p:cNvPicPr>
          <p:nvPr/>
        </p:nvPicPr>
        <p:blipFill>
          <a:blip r:embed="rId2"/>
          <a:srcRect l="29926" t="69895"/>
          <a:stretch>
            <a:fillRect/>
          </a:stretch>
        </p:blipFill>
        <p:spPr>
          <a:xfrm>
            <a:off x="41" y="4615445"/>
            <a:ext cx="9143959" cy="224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78592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MA" sz="3200" dirty="0" smtClean="0"/>
              <a:t> Une option qui fait écho aux programmes de français et d’histoire</a:t>
            </a:r>
          </a:p>
          <a:p>
            <a:pPr>
              <a:buFont typeface="Arial" pitchFamily="34" charset="0"/>
              <a:buChar char="•"/>
            </a:pPr>
            <a:r>
              <a:rPr lang="fr-MA" sz="3200" dirty="0" smtClean="0"/>
              <a:t> Visite des collections permanentes </a:t>
            </a:r>
            <a:r>
              <a:rPr lang="fr-MA" sz="3200" smtClean="0"/>
              <a:t>du Louvre</a:t>
            </a:r>
            <a:endParaRPr lang="fr-MA" sz="3200" dirty="0" smtClean="0"/>
          </a:p>
        </p:txBody>
      </p:sp>
      <p:pic>
        <p:nvPicPr>
          <p:cNvPr id="3" name="Image 2" descr="Alexander_the_Great_mosaic.jpg"/>
          <p:cNvPicPr>
            <a:picLocks noChangeAspect="1"/>
          </p:cNvPicPr>
          <p:nvPr/>
        </p:nvPicPr>
        <p:blipFill>
          <a:blip r:embed="rId2"/>
          <a:srcRect t="2625" b="36745"/>
          <a:stretch>
            <a:fillRect/>
          </a:stretch>
        </p:blipFill>
        <p:spPr>
          <a:xfrm>
            <a:off x="0" y="3531520"/>
            <a:ext cx="9144000" cy="3326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5786" y="28572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MA" sz="4000" b="1" dirty="0" smtClean="0"/>
              <a:t>Apporter aux élèves une culture littéraire et artistique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265</Words>
  <Application>Microsoft Office PowerPoint</Application>
  <PresentationFormat>Affichage à l'écran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L’option FCA : Français et culture de l’Antiquité</vt:lpstr>
      <vt:lpstr>Qu’est-ce que l’option FCA (Français et culture de l’Antiquité) ?</vt:lpstr>
      <vt:lpstr>Quels sont les objectifs de la FCA ?</vt:lpstr>
      <vt:lpstr>Consolider la maîtrise de la langue par le lexique</vt:lpstr>
      <vt:lpstr>Diapositive 5</vt:lpstr>
      <vt:lpstr>Diapositive 6</vt:lpstr>
      <vt:lpstr>Consolider la maîtrise de la grammaire française</vt:lpstr>
      <vt:lpstr>Apporter aux élèves une culture littéraire et artistique</vt:lpstr>
      <vt:lpstr>Diapositive 9</vt:lpstr>
      <vt:lpstr>Programme de la FCA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L’option FCA: Français et culture de l’Antiquité</dc:title>
  <dc:creator>lenovo</dc:creator>
  <cp:lastModifiedBy>lenovo</cp:lastModifiedBy>
  <cp:revision>21</cp:revision>
  <dcterms:created xsi:type="dcterms:W3CDTF">2022-03-29T17:55:18Z</dcterms:created>
  <dcterms:modified xsi:type="dcterms:W3CDTF">2022-04-04T21:05:01Z</dcterms:modified>
</cp:coreProperties>
</file>